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5" r:id="rId5"/>
    <p:sldId id="321" r:id="rId6"/>
    <p:sldId id="329" r:id="rId7"/>
    <p:sldId id="330" r:id="rId8"/>
    <p:sldId id="331" r:id="rId9"/>
    <p:sldId id="333" r:id="rId10"/>
    <p:sldId id="332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14" r:id="rId26"/>
  </p:sldIdLst>
  <p:sldSz cx="12188825" cy="6858000"/>
  <p:notesSz cx="6858000" cy="9144000"/>
  <p:custDataLst>
    <p:tags r:id="rId29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8189381-E2DB-4FDC-A399-F5FA2253875A}">
          <p14:sldIdLst>
            <p14:sldId id="265"/>
            <p14:sldId id="321"/>
            <p14:sldId id="329"/>
            <p14:sldId id="330"/>
            <p14:sldId id="331"/>
            <p14:sldId id="333"/>
            <p14:sldId id="332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Раздел без заголовка" id="{876B9497-CA87-47C3-B9E3-19E7FD16EDD9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29" autoAdjust="0"/>
  </p:normalViewPr>
  <p:slideViewPr>
    <p:cSldViewPr showGuides="1">
      <p:cViewPr varScale="1">
        <p:scale>
          <a:sx n="103" d="100"/>
          <a:sy n="103" d="100"/>
        </p:scale>
        <p:origin x="138" y="4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05A9FB-AF82-4180-B47A-118752180268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 phldr="1"/>
      <dgm:spPr/>
    </dgm:pt>
    <dgm:pt modelId="{7FFD7E5C-0D51-449D-BE49-7A5AA81BFB47}">
      <dgm:prSet phldrT="[Text]"/>
      <dgm:spPr/>
      <dgm:t>
        <a:bodyPr/>
        <a:lstStyle/>
        <a:p>
          <a:r>
            <a:rPr lang="ru-RU" dirty="0" smtClean="0"/>
            <a:t>Моделирование домена для упрощения</a:t>
          </a:r>
          <a:endParaRPr lang="en-US" dirty="0"/>
        </a:p>
      </dgm:t>
    </dgm:pt>
    <dgm:pt modelId="{0C3CED55-4303-4A60-ACB1-FB7E6EB86737}" type="parTrans" cxnId="{C715CB64-ECDA-4F24-ACAE-79A97F3BD3A4}">
      <dgm:prSet/>
      <dgm:spPr/>
      <dgm:t>
        <a:bodyPr/>
        <a:lstStyle/>
        <a:p>
          <a:endParaRPr lang="en-US"/>
        </a:p>
      </dgm:t>
    </dgm:pt>
    <dgm:pt modelId="{8FF7AB3C-DAE7-4BB5-A2C8-EABF6226802E}" type="sibTrans" cxnId="{C715CB64-ECDA-4F24-ACAE-79A97F3BD3A4}">
      <dgm:prSet/>
      <dgm:spPr/>
      <dgm:t>
        <a:bodyPr/>
        <a:lstStyle/>
        <a:p>
          <a:endParaRPr lang="en-US"/>
        </a:p>
      </dgm:t>
    </dgm:pt>
    <dgm:pt modelId="{9E9FA8EC-19E9-4261-ACF3-6704BE307FC8}">
      <dgm:prSet phldrT="[Text]"/>
      <dgm:spPr/>
      <dgm:t>
        <a:bodyPr/>
        <a:lstStyle/>
        <a:p>
          <a:r>
            <a:rPr lang="ru-RU" dirty="0" smtClean="0"/>
            <a:t>Разделение предметной области на подобласти</a:t>
          </a:r>
          <a:endParaRPr lang="en-US" dirty="0"/>
        </a:p>
      </dgm:t>
    </dgm:pt>
    <dgm:pt modelId="{D4C17937-F319-4920-8962-55FD4B46563B}" type="parTrans" cxnId="{42BCD4B9-9C68-43CF-958F-BDFA547CAFA1}">
      <dgm:prSet/>
      <dgm:spPr/>
      <dgm:t>
        <a:bodyPr/>
        <a:lstStyle/>
        <a:p>
          <a:endParaRPr lang="en-US"/>
        </a:p>
      </dgm:t>
    </dgm:pt>
    <dgm:pt modelId="{00FA8E85-8162-4D57-91C2-369BC1B02A47}" type="sibTrans" cxnId="{42BCD4B9-9C68-43CF-958F-BDFA547CAFA1}">
      <dgm:prSet/>
      <dgm:spPr/>
      <dgm:t>
        <a:bodyPr/>
        <a:lstStyle/>
        <a:p>
          <a:endParaRPr lang="en-US"/>
        </a:p>
      </dgm:t>
    </dgm:pt>
    <dgm:pt modelId="{5CD30C70-6236-4D11-B4E4-9BD54D47538D}">
      <dgm:prSet phldrT="[Text]"/>
      <dgm:spPr/>
      <dgm:t>
        <a:bodyPr/>
        <a:lstStyle/>
        <a:p>
          <a:r>
            <a:rPr lang="ru-RU" dirty="0" smtClean="0"/>
            <a:t>Распределённое ПО </a:t>
          </a:r>
          <a:r>
            <a:rPr lang="en-US" dirty="0" smtClean="0"/>
            <a:t>by design</a:t>
          </a:r>
          <a:endParaRPr lang="en-US" dirty="0"/>
        </a:p>
      </dgm:t>
    </dgm:pt>
    <dgm:pt modelId="{14415F3D-D666-4D2E-832C-090B1895B9F0}" type="parTrans" cxnId="{DC103419-60C9-4F52-ABD9-535D5299BA0F}">
      <dgm:prSet/>
      <dgm:spPr/>
      <dgm:t>
        <a:bodyPr/>
        <a:lstStyle/>
        <a:p>
          <a:endParaRPr lang="en-US"/>
        </a:p>
      </dgm:t>
    </dgm:pt>
    <dgm:pt modelId="{1F02CDD3-2CE7-4486-BF45-14756100B76E}" type="sibTrans" cxnId="{DC103419-60C9-4F52-ABD9-535D5299BA0F}">
      <dgm:prSet/>
      <dgm:spPr/>
      <dgm:t>
        <a:bodyPr/>
        <a:lstStyle/>
        <a:p>
          <a:endParaRPr lang="en-US"/>
        </a:p>
      </dgm:t>
    </dgm:pt>
    <dgm:pt modelId="{9316B336-2444-40F0-AB8C-B27792CD6F72}">
      <dgm:prSet phldrT="[Text]"/>
      <dgm:spPr/>
      <dgm:t>
        <a:bodyPr/>
        <a:lstStyle/>
        <a:p>
          <a:r>
            <a:rPr lang="ru-RU" dirty="0" smtClean="0"/>
            <a:t>Микросервисная архитектура</a:t>
          </a:r>
          <a:endParaRPr lang="en-US" dirty="0" smtClean="0"/>
        </a:p>
        <a:p>
          <a:r>
            <a:rPr lang="en-US" dirty="0" smtClean="0"/>
            <a:t>Self-contained systems</a:t>
          </a:r>
          <a:endParaRPr lang="en-US" dirty="0"/>
        </a:p>
      </dgm:t>
    </dgm:pt>
    <dgm:pt modelId="{1FBD910F-409D-42CA-9A02-3D9D0FC9659C}" type="parTrans" cxnId="{33736DA9-3AE3-4016-923D-12441573E986}">
      <dgm:prSet/>
      <dgm:spPr/>
      <dgm:t>
        <a:bodyPr/>
        <a:lstStyle/>
        <a:p>
          <a:endParaRPr lang="en-US"/>
        </a:p>
      </dgm:t>
    </dgm:pt>
    <dgm:pt modelId="{BE7B1CBA-A46B-4F5E-8D6F-23530E393765}" type="sibTrans" cxnId="{33736DA9-3AE3-4016-923D-12441573E986}">
      <dgm:prSet/>
      <dgm:spPr/>
      <dgm:t>
        <a:bodyPr/>
        <a:lstStyle/>
        <a:p>
          <a:endParaRPr lang="en-US"/>
        </a:p>
      </dgm:t>
    </dgm:pt>
    <dgm:pt modelId="{456870F3-3E71-4340-92C7-E18D1E55644B}" type="pres">
      <dgm:prSet presAssocID="{C605A9FB-AF82-4180-B47A-118752180268}" presName="Name0" presStyleCnt="0">
        <dgm:presLayoutVars>
          <dgm:dir/>
          <dgm:resizeHandles val="exact"/>
        </dgm:presLayoutVars>
      </dgm:prSet>
      <dgm:spPr/>
    </dgm:pt>
    <dgm:pt modelId="{6C33F75A-5C90-4730-BA4E-160AB5BA8B3B}" type="pres">
      <dgm:prSet presAssocID="{7FFD7E5C-0D51-449D-BE49-7A5AA81BFB4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E3847-5FD2-4B57-B101-4D7FE42C7CF8}" type="pres">
      <dgm:prSet presAssocID="{8FF7AB3C-DAE7-4BB5-A2C8-EABF6226802E}" presName="sibTrans" presStyleLbl="sibTrans2D1" presStyleIdx="0" presStyleCnt="3"/>
      <dgm:spPr/>
    </dgm:pt>
    <dgm:pt modelId="{08297C96-62C6-4BFB-BC52-E1578C9D0F15}" type="pres">
      <dgm:prSet presAssocID="{8FF7AB3C-DAE7-4BB5-A2C8-EABF6226802E}" presName="connectorText" presStyleLbl="sibTrans2D1" presStyleIdx="0" presStyleCnt="3"/>
      <dgm:spPr/>
    </dgm:pt>
    <dgm:pt modelId="{4688D089-D066-4B49-984E-5D8381130A3A}" type="pres">
      <dgm:prSet presAssocID="{9E9FA8EC-19E9-4261-ACF3-6704BE307FC8}" presName="node" presStyleLbl="node1" presStyleIdx="1" presStyleCnt="4">
        <dgm:presLayoutVars>
          <dgm:bulletEnabled val="1"/>
        </dgm:presLayoutVars>
      </dgm:prSet>
      <dgm:spPr/>
    </dgm:pt>
    <dgm:pt modelId="{035DD3A3-049B-4D23-8403-59596A50CAEF}" type="pres">
      <dgm:prSet presAssocID="{00FA8E85-8162-4D57-91C2-369BC1B02A47}" presName="sibTrans" presStyleLbl="sibTrans2D1" presStyleIdx="1" presStyleCnt="3"/>
      <dgm:spPr/>
    </dgm:pt>
    <dgm:pt modelId="{419E5D9D-C275-4631-BDC9-AFB293A2351D}" type="pres">
      <dgm:prSet presAssocID="{00FA8E85-8162-4D57-91C2-369BC1B02A47}" presName="connectorText" presStyleLbl="sibTrans2D1" presStyleIdx="1" presStyleCnt="3"/>
      <dgm:spPr/>
    </dgm:pt>
    <dgm:pt modelId="{D64566F3-CDA5-4B5C-9F8D-55073C9B5247}" type="pres">
      <dgm:prSet presAssocID="{5CD30C70-6236-4D11-B4E4-9BD54D47538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3AEA5-5F9D-45E5-8B77-0380431F6157}" type="pres">
      <dgm:prSet presAssocID="{1F02CDD3-2CE7-4486-BF45-14756100B76E}" presName="sibTrans" presStyleLbl="sibTrans2D1" presStyleIdx="2" presStyleCnt="3"/>
      <dgm:spPr/>
    </dgm:pt>
    <dgm:pt modelId="{D757EC16-648E-4A90-A27F-FC0E8E3E44F2}" type="pres">
      <dgm:prSet presAssocID="{1F02CDD3-2CE7-4486-BF45-14756100B76E}" presName="connectorText" presStyleLbl="sibTrans2D1" presStyleIdx="2" presStyleCnt="3"/>
      <dgm:spPr/>
    </dgm:pt>
    <dgm:pt modelId="{4CFC6819-DFBE-44CF-9416-F8A020CCF6F1}" type="pres">
      <dgm:prSet presAssocID="{9316B336-2444-40F0-AB8C-B27792CD6F7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DBAAE-4984-4048-BBAF-D1CAA39BF318}" type="presOf" srcId="{00FA8E85-8162-4D57-91C2-369BC1B02A47}" destId="{035DD3A3-049B-4D23-8403-59596A50CAEF}" srcOrd="0" destOrd="0" presId="urn:microsoft.com/office/officeart/2005/8/layout/process1"/>
    <dgm:cxn modelId="{33736DA9-3AE3-4016-923D-12441573E986}" srcId="{C605A9FB-AF82-4180-B47A-118752180268}" destId="{9316B336-2444-40F0-AB8C-B27792CD6F72}" srcOrd="3" destOrd="0" parTransId="{1FBD910F-409D-42CA-9A02-3D9D0FC9659C}" sibTransId="{BE7B1CBA-A46B-4F5E-8D6F-23530E393765}"/>
    <dgm:cxn modelId="{936792CC-CC58-44B3-B7FC-352B298116F6}" type="presOf" srcId="{7FFD7E5C-0D51-449D-BE49-7A5AA81BFB47}" destId="{6C33F75A-5C90-4730-BA4E-160AB5BA8B3B}" srcOrd="0" destOrd="0" presId="urn:microsoft.com/office/officeart/2005/8/layout/process1"/>
    <dgm:cxn modelId="{70A653EA-0170-414E-BF8D-32DB402F395D}" type="presOf" srcId="{C605A9FB-AF82-4180-B47A-118752180268}" destId="{456870F3-3E71-4340-92C7-E18D1E55644B}" srcOrd="0" destOrd="0" presId="urn:microsoft.com/office/officeart/2005/8/layout/process1"/>
    <dgm:cxn modelId="{826E5C96-6B0E-4359-A61A-394832F3BCC3}" type="presOf" srcId="{1F02CDD3-2CE7-4486-BF45-14756100B76E}" destId="{D757EC16-648E-4A90-A27F-FC0E8E3E44F2}" srcOrd="1" destOrd="0" presId="urn:microsoft.com/office/officeart/2005/8/layout/process1"/>
    <dgm:cxn modelId="{FB17F25A-5BDE-430B-A74A-696E3E62863E}" type="presOf" srcId="{8FF7AB3C-DAE7-4BB5-A2C8-EABF6226802E}" destId="{08297C96-62C6-4BFB-BC52-E1578C9D0F15}" srcOrd="1" destOrd="0" presId="urn:microsoft.com/office/officeart/2005/8/layout/process1"/>
    <dgm:cxn modelId="{9143DC8D-3C1E-483D-B71E-C8183359AEA2}" type="presOf" srcId="{5CD30C70-6236-4D11-B4E4-9BD54D47538D}" destId="{D64566F3-CDA5-4B5C-9F8D-55073C9B5247}" srcOrd="0" destOrd="0" presId="urn:microsoft.com/office/officeart/2005/8/layout/process1"/>
    <dgm:cxn modelId="{41E06AC6-1E89-40B7-B41A-ADE8AE3CF97D}" type="presOf" srcId="{1F02CDD3-2CE7-4486-BF45-14756100B76E}" destId="{6A23AEA5-5F9D-45E5-8B77-0380431F6157}" srcOrd="0" destOrd="0" presId="urn:microsoft.com/office/officeart/2005/8/layout/process1"/>
    <dgm:cxn modelId="{1381DE63-612B-4CE3-9483-5449580DC965}" type="presOf" srcId="{9316B336-2444-40F0-AB8C-B27792CD6F72}" destId="{4CFC6819-DFBE-44CF-9416-F8A020CCF6F1}" srcOrd="0" destOrd="0" presId="urn:microsoft.com/office/officeart/2005/8/layout/process1"/>
    <dgm:cxn modelId="{6B7DBE1A-265C-4553-A914-A962AD388AEC}" type="presOf" srcId="{9E9FA8EC-19E9-4261-ACF3-6704BE307FC8}" destId="{4688D089-D066-4B49-984E-5D8381130A3A}" srcOrd="0" destOrd="0" presId="urn:microsoft.com/office/officeart/2005/8/layout/process1"/>
    <dgm:cxn modelId="{42BCD4B9-9C68-43CF-958F-BDFA547CAFA1}" srcId="{C605A9FB-AF82-4180-B47A-118752180268}" destId="{9E9FA8EC-19E9-4261-ACF3-6704BE307FC8}" srcOrd="1" destOrd="0" parTransId="{D4C17937-F319-4920-8962-55FD4B46563B}" sibTransId="{00FA8E85-8162-4D57-91C2-369BC1B02A47}"/>
    <dgm:cxn modelId="{DC103419-60C9-4F52-ABD9-535D5299BA0F}" srcId="{C605A9FB-AF82-4180-B47A-118752180268}" destId="{5CD30C70-6236-4D11-B4E4-9BD54D47538D}" srcOrd="2" destOrd="0" parTransId="{14415F3D-D666-4D2E-832C-090B1895B9F0}" sibTransId="{1F02CDD3-2CE7-4486-BF45-14756100B76E}"/>
    <dgm:cxn modelId="{DD9C525E-E81D-4C21-B4B3-87B1819E42E6}" type="presOf" srcId="{00FA8E85-8162-4D57-91C2-369BC1B02A47}" destId="{419E5D9D-C275-4631-BDC9-AFB293A2351D}" srcOrd="1" destOrd="0" presId="urn:microsoft.com/office/officeart/2005/8/layout/process1"/>
    <dgm:cxn modelId="{C715CB64-ECDA-4F24-ACAE-79A97F3BD3A4}" srcId="{C605A9FB-AF82-4180-B47A-118752180268}" destId="{7FFD7E5C-0D51-449D-BE49-7A5AA81BFB47}" srcOrd="0" destOrd="0" parTransId="{0C3CED55-4303-4A60-ACB1-FB7E6EB86737}" sibTransId="{8FF7AB3C-DAE7-4BB5-A2C8-EABF6226802E}"/>
    <dgm:cxn modelId="{0327DDB2-144A-4E78-A882-A8DADFC08D2C}" type="presOf" srcId="{8FF7AB3C-DAE7-4BB5-A2C8-EABF6226802E}" destId="{549E3847-5FD2-4B57-B101-4D7FE42C7CF8}" srcOrd="0" destOrd="0" presId="urn:microsoft.com/office/officeart/2005/8/layout/process1"/>
    <dgm:cxn modelId="{852A0A42-545B-4F48-80D9-F6EB19D89D89}" type="presParOf" srcId="{456870F3-3E71-4340-92C7-E18D1E55644B}" destId="{6C33F75A-5C90-4730-BA4E-160AB5BA8B3B}" srcOrd="0" destOrd="0" presId="urn:microsoft.com/office/officeart/2005/8/layout/process1"/>
    <dgm:cxn modelId="{3CE92C86-411F-4BFE-B490-6E3D5FA8DDE4}" type="presParOf" srcId="{456870F3-3E71-4340-92C7-E18D1E55644B}" destId="{549E3847-5FD2-4B57-B101-4D7FE42C7CF8}" srcOrd="1" destOrd="0" presId="urn:microsoft.com/office/officeart/2005/8/layout/process1"/>
    <dgm:cxn modelId="{D4E7BA1C-8311-4855-BCB3-E80054BEC3BC}" type="presParOf" srcId="{549E3847-5FD2-4B57-B101-4D7FE42C7CF8}" destId="{08297C96-62C6-4BFB-BC52-E1578C9D0F15}" srcOrd="0" destOrd="0" presId="urn:microsoft.com/office/officeart/2005/8/layout/process1"/>
    <dgm:cxn modelId="{7C9CE458-1DE6-4120-B992-57F9A30AE60F}" type="presParOf" srcId="{456870F3-3E71-4340-92C7-E18D1E55644B}" destId="{4688D089-D066-4B49-984E-5D8381130A3A}" srcOrd="2" destOrd="0" presId="urn:microsoft.com/office/officeart/2005/8/layout/process1"/>
    <dgm:cxn modelId="{9DA72D4D-8748-4062-B42D-F4C8BAE1DD7B}" type="presParOf" srcId="{456870F3-3E71-4340-92C7-E18D1E55644B}" destId="{035DD3A3-049B-4D23-8403-59596A50CAEF}" srcOrd="3" destOrd="0" presId="urn:microsoft.com/office/officeart/2005/8/layout/process1"/>
    <dgm:cxn modelId="{08D8C75F-63DC-480B-9FF7-021973A01E74}" type="presParOf" srcId="{035DD3A3-049B-4D23-8403-59596A50CAEF}" destId="{419E5D9D-C275-4631-BDC9-AFB293A2351D}" srcOrd="0" destOrd="0" presId="urn:microsoft.com/office/officeart/2005/8/layout/process1"/>
    <dgm:cxn modelId="{49DD1EA9-C796-475F-81B5-86A0F1426208}" type="presParOf" srcId="{456870F3-3E71-4340-92C7-E18D1E55644B}" destId="{D64566F3-CDA5-4B5C-9F8D-55073C9B5247}" srcOrd="4" destOrd="0" presId="urn:microsoft.com/office/officeart/2005/8/layout/process1"/>
    <dgm:cxn modelId="{F98C37FF-60A5-4674-976D-CC5118BF9F46}" type="presParOf" srcId="{456870F3-3E71-4340-92C7-E18D1E55644B}" destId="{6A23AEA5-5F9D-45E5-8B77-0380431F6157}" srcOrd="5" destOrd="0" presId="urn:microsoft.com/office/officeart/2005/8/layout/process1"/>
    <dgm:cxn modelId="{57B7F3A0-73D4-431B-94C7-3F6E84130462}" type="presParOf" srcId="{6A23AEA5-5F9D-45E5-8B77-0380431F6157}" destId="{D757EC16-648E-4A90-A27F-FC0E8E3E44F2}" srcOrd="0" destOrd="0" presId="urn:microsoft.com/office/officeart/2005/8/layout/process1"/>
    <dgm:cxn modelId="{9FBE9976-5B65-4783-A7D5-5680EABA84D2}" type="presParOf" srcId="{456870F3-3E71-4340-92C7-E18D1E55644B}" destId="{4CFC6819-DFBE-44CF-9416-F8A020CCF6F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3F75A-5C90-4730-BA4E-160AB5BA8B3B}">
      <dsp:nvSpPr>
        <dsp:cNvPr id="0" name=""/>
        <dsp:cNvSpPr/>
      </dsp:nvSpPr>
      <dsp:spPr>
        <a:xfrm>
          <a:off x="4445" y="1393966"/>
          <a:ext cx="1943792" cy="1326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Моделирование домена для упрощения</a:t>
          </a:r>
          <a:endParaRPr lang="en-US" sz="1800" kern="1200" dirty="0"/>
        </a:p>
      </dsp:txBody>
      <dsp:txXfrm>
        <a:off x="43308" y="1432829"/>
        <a:ext cx="1866066" cy="1249140"/>
      </dsp:txXfrm>
    </dsp:sp>
    <dsp:sp modelId="{549E3847-5FD2-4B57-B101-4D7FE42C7CF8}">
      <dsp:nvSpPr>
        <dsp:cNvPr id="0" name=""/>
        <dsp:cNvSpPr/>
      </dsp:nvSpPr>
      <dsp:spPr>
        <a:xfrm>
          <a:off x="2142618" y="1816369"/>
          <a:ext cx="412084" cy="482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142618" y="1912781"/>
        <a:ext cx="288459" cy="289236"/>
      </dsp:txXfrm>
    </dsp:sp>
    <dsp:sp modelId="{4688D089-D066-4B49-984E-5D8381130A3A}">
      <dsp:nvSpPr>
        <dsp:cNvPr id="0" name=""/>
        <dsp:cNvSpPr/>
      </dsp:nvSpPr>
      <dsp:spPr>
        <a:xfrm>
          <a:off x="2725755" y="1393966"/>
          <a:ext cx="1943792" cy="1326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Разделение предметной области на подобласти</a:t>
          </a:r>
          <a:endParaRPr lang="en-US" sz="1800" kern="1200" dirty="0"/>
        </a:p>
      </dsp:txBody>
      <dsp:txXfrm>
        <a:off x="2764618" y="1432829"/>
        <a:ext cx="1866066" cy="1249140"/>
      </dsp:txXfrm>
    </dsp:sp>
    <dsp:sp modelId="{035DD3A3-049B-4D23-8403-59596A50CAEF}">
      <dsp:nvSpPr>
        <dsp:cNvPr id="0" name=""/>
        <dsp:cNvSpPr/>
      </dsp:nvSpPr>
      <dsp:spPr>
        <a:xfrm>
          <a:off x="4863928" y="1816369"/>
          <a:ext cx="412084" cy="482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863928" y="1912781"/>
        <a:ext cx="288459" cy="289236"/>
      </dsp:txXfrm>
    </dsp:sp>
    <dsp:sp modelId="{D64566F3-CDA5-4B5C-9F8D-55073C9B5247}">
      <dsp:nvSpPr>
        <dsp:cNvPr id="0" name=""/>
        <dsp:cNvSpPr/>
      </dsp:nvSpPr>
      <dsp:spPr>
        <a:xfrm>
          <a:off x="5447066" y="1393966"/>
          <a:ext cx="1943792" cy="1326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Распределённое ПО </a:t>
          </a:r>
          <a:r>
            <a:rPr lang="en-US" sz="1800" kern="1200" dirty="0" smtClean="0"/>
            <a:t>by design</a:t>
          </a:r>
          <a:endParaRPr lang="en-US" sz="1800" kern="1200" dirty="0"/>
        </a:p>
      </dsp:txBody>
      <dsp:txXfrm>
        <a:off x="5485929" y="1432829"/>
        <a:ext cx="1866066" cy="1249140"/>
      </dsp:txXfrm>
    </dsp:sp>
    <dsp:sp modelId="{6A23AEA5-5F9D-45E5-8B77-0380431F6157}">
      <dsp:nvSpPr>
        <dsp:cNvPr id="0" name=""/>
        <dsp:cNvSpPr/>
      </dsp:nvSpPr>
      <dsp:spPr>
        <a:xfrm>
          <a:off x="7585238" y="1816369"/>
          <a:ext cx="412084" cy="4820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585238" y="1912781"/>
        <a:ext cx="288459" cy="289236"/>
      </dsp:txXfrm>
    </dsp:sp>
    <dsp:sp modelId="{4CFC6819-DFBE-44CF-9416-F8A020CCF6F1}">
      <dsp:nvSpPr>
        <dsp:cNvPr id="0" name=""/>
        <dsp:cNvSpPr/>
      </dsp:nvSpPr>
      <dsp:spPr>
        <a:xfrm>
          <a:off x="8168376" y="1393966"/>
          <a:ext cx="1943792" cy="1326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Микросервисная архитектура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Self-contained systems</a:t>
          </a:r>
          <a:endParaRPr lang="en-US" sz="1800" kern="1200" dirty="0"/>
        </a:p>
      </dsp:txBody>
      <dsp:txXfrm>
        <a:off x="8207239" y="1432829"/>
        <a:ext cx="1866066" cy="1249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18.02.2020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 smtClean="0"/>
              <a:t>​</a:t>
            </a:r>
            <a:fld id="{37209019-E585-49FC-B62B-4F8E88B75BBF}" type="datetime1">
              <a:rPr lang="ru-RU" smtClean="0"/>
              <a:pPr/>
              <a:t>18.02.2020</a:t>
            </a:fld>
            <a:r>
              <a:rPr lang="ru-RU" dirty="0" smtClean="0"/>
              <a:t>​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18.02.2020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9276109" y="5949280"/>
            <a:ext cx="2866975" cy="864096"/>
            <a:chOff x="9276109" y="5949280"/>
            <a:chExt cx="2866975" cy="864096"/>
          </a:xfrm>
        </p:grpSpPr>
        <p:sp>
          <p:nvSpPr>
            <p:cNvPr id="14" name="Прямоугольник 11"/>
            <p:cNvSpPr/>
            <p:nvPr userDrawn="1"/>
          </p:nvSpPr>
          <p:spPr>
            <a:xfrm>
              <a:off x="11148317" y="5949280"/>
              <a:ext cx="994767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4"/>
            <p:cNvSpPr/>
            <p:nvPr userDrawn="1"/>
          </p:nvSpPr>
          <p:spPr>
            <a:xfrm>
              <a:off x="9276109" y="5949280"/>
              <a:ext cx="1858863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4" descr="https://ge-mm-mro.s3.amazonaws.com/styles/800px_wide/s3/booths/images/2019/77046/eplane.jpg?itok=UNlY1ccQ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796" y="6237312"/>
              <a:ext cx="1282799" cy="415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Рисунок 10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004" y="6100977"/>
              <a:ext cx="432048" cy="551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07</a:t>
            </a:r>
            <a:br>
              <a:rPr lang="ru-RU" dirty="0" smtClean="0"/>
            </a:br>
            <a:r>
              <a:rPr lang="en-US" dirty="0" smtClean="0"/>
              <a:t>DDD</a:t>
            </a:r>
            <a:r>
              <a:rPr lang="ru-RU" dirty="0" smtClean="0"/>
              <a:t>. Стратегическое проектирование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«Проектирование интернет-систем»</a:t>
            </a:r>
          </a:p>
          <a:p>
            <a:pPr rtl="0"/>
            <a:r>
              <a:rPr lang="ru-RU" dirty="0" smtClean="0"/>
              <a:t>Павел </a:t>
            </a:r>
            <a:r>
              <a:rPr lang="ru-RU" dirty="0" err="1" smtClean="0"/>
              <a:t>кочурко</a:t>
            </a:r>
            <a:r>
              <a:rPr lang="ru-RU" dirty="0" smtClean="0"/>
              <a:t>, к.т.н., доцент</a:t>
            </a:r>
          </a:p>
          <a:p>
            <a:pPr rtl="0"/>
            <a:r>
              <a:rPr lang="ru-RU" dirty="0" smtClean="0"/>
              <a:t>Кафедра иит</a:t>
            </a:r>
            <a:endParaRPr lang="en-US" dirty="0" smtClean="0"/>
          </a:p>
          <a:p>
            <a:pPr rtl="0"/>
            <a:r>
              <a:rPr lang="en-US" dirty="0" smtClean="0"/>
              <a:t>Eplane.com</a:t>
            </a:r>
            <a:endParaRPr lang="ru-RU" dirty="0" smtClean="0"/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Единый язык и ограниченные контексты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452319" cy="411480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chemeClr val="accent3"/>
                </a:solidFill>
              </a:rPr>
              <a:t>Единый язык </a:t>
            </a:r>
            <a:r>
              <a:rPr lang="ru-RU" dirty="0" smtClean="0"/>
              <a:t>– модель (понятия, объекты, взаимосвязи, процессы), именованная в терминах предметной области, в четко определенном </a:t>
            </a:r>
            <a:r>
              <a:rPr lang="ru-RU" dirty="0" smtClean="0">
                <a:solidFill>
                  <a:schemeClr val="accent3"/>
                </a:solidFill>
              </a:rPr>
              <a:t>ограниченном контексте</a:t>
            </a:r>
            <a:endParaRPr lang="ru-RU" dirty="0" smtClean="0"/>
          </a:p>
          <a:p>
            <a:r>
              <a:rPr lang="ru-RU" dirty="0" smtClean="0">
                <a:solidFill>
                  <a:schemeClr val="accent3"/>
                </a:solidFill>
              </a:rPr>
              <a:t>Ограниченный контекст </a:t>
            </a:r>
            <a:r>
              <a:rPr lang="ru-RU" dirty="0" smtClean="0"/>
              <a:t>– семантическая контекстная граница; область, в которой реализуется модель. Обычно – отдельный артефакт ПО, одна гр</a:t>
            </a:r>
          </a:p>
          <a:p>
            <a:r>
              <a:rPr lang="ru-RU" dirty="0" smtClean="0">
                <a:solidFill>
                  <a:schemeClr val="accent3"/>
                </a:solidFill>
              </a:rPr>
              <a:t>Смысловое ядро </a:t>
            </a:r>
            <a:r>
              <a:rPr lang="ru-RU" dirty="0" smtClean="0"/>
              <a:t>– ограниченный контекст, который разрабатывается как ключевая стратегическая инциатива; самая важная модель, приносящая конкурентное преимущество</a:t>
            </a:r>
          </a:p>
          <a:p>
            <a:pPr marL="0" indent="0">
              <a:buNone/>
            </a:pPr>
            <a:r>
              <a:rPr lang="ru-RU" dirty="0" smtClean="0">
                <a:solidFill>
                  <a:schemeClr val="accent2"/>
                </a:solidFill>
              </a:rPr>
              <a:t>Одна из ценностей </a:t>
            </a:r>
            <a:r>
              <a:rPr lang="en-US" dirty="0" smtClean="0">
                <a:solidFill>
                  <a:schemeClr val="accent2"/>
                </a:solidFill>
              </a:rPr>
              <a:t>DDD: </a:t>
            </a:r>
            <a:r>
              <a:rPr lang="ru-RU" dirty="0" smtClean="0">
                <a:solidFill>
                  <a:schemeClr val="accent2"/>
                </a:solidFill>
              </a:rPr>
              <a:t>правильный выбор смыслового ядра</a:t>
            </a:r>
          </a:p>
          <a:p>
            <a:pPr marL="231775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771" y="1896481"/>
            <a:ext cx="2854053" cy="171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504" y="3586914"/>
            <a:ext cx="2880320" cy="203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2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Большой ком грязи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849427"/>
            <a:ext cx="3609975" cy="2114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1754223"/>
            <a:ext cx="5322962" cy="2304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60" y="4229697"/>
            <a:ext cx="5734050" cy="23622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239891" y="2653951"/>
            <a:ext cx="422473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7174532" y="3963977"/>
            <a:ext cx="648072" cy="418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1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Смысловое ядро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5076055" cy="4114801"/>
          </a:xfrm>
        </p:spPr>
        <p:txBody>
          <a:bodyPr/>
          <a:lstStyle/>
          <a:p>
            <a:r>
              <a:rPr lang="ru-RU" dirty="0" smtClean="0"/>
              <a:t>Определить, что относится к каждому ограниченному контексту: каждая из концепций укрупненной модели относится к единому языку?</a:t>
            </a:r>
          </a:p>
          <a:p>
            <a:r>
              <a:rPr lang="ru-RU" dirty="0" smtClean="0"/>
              <a:t>Не только существительные: сценарии, описывающие поведение и взаимоотношения компонентов модели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01"/>
          <a:stretch/>
        </p:blipFill>
        <p:spPr>
          <a:xfrm>
            <a:off x="6662406" y="1769437"/>
            <a:ext cx="5512526" cy="2955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3932" y="5229200"/>
            <a:ext cx="929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Реализация сценариев – спецификация на примерах, основа </a:t>
            </a:r>
            <a:r>
              <a:rPr lang="en-US" dirty="0" smtClean="0"/>
              <a:t>Behavio</a:t>
            </a:r>
            <a:r>
              <a:rPr lang="en-US" dirty="0"/>
              <a:t>r</a:t>
            </a:r>
            <a:r>
              <a:rPr lang="en-US" dirty="0" smtClean="0"/>
              <a:t>-Driven Development.</a:t>
            </a:r>
          </a:p>
          <a:p>
            <a:r>
              <a:rPr lang="ru-RU" dirty="0" smtClean="0"/>
              <a:t>Приёмочные тесты определяют поведение системы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0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Подобласти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16832"/>
            <a:ext cx="4716015" cy="4114801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Цель: одна </a:t>
            </a:r>
            <a:r>
              <a:rPr lang="ru-RU" dirty="0" smtClean="0">
                <a:solidFill>
                  <a:schemeClr val="accent3"/>
                </a:solidFill>
              </a:rPr>
              <a:t>подобласть</a:t>
            </a:r>
            <a:r>
              <a:rPr lang="ru-RU" dirty="0" smtClean="0"/>
              <a:t> – один ограниченный контекст</a:t>
            </a:r>
          </a:p>
          <a:p>
            <a:r>
              <a:rPr lang="ru-RU" dirty="0" smtClean="0"/>
              <a:t>Смысловое ядро</a:t>
            </a:r>
          </a:p>
          <a:p>
            <a:r>
              <a:rPr lang="ru-RU" dirty="0" smtClean="0"/>
              <a:t>Вспомогательная подобласть</a:t>
            </a:r>
            <a:br>
              <a:rPr lang="ru-RU" dirty="0" smtClean="0"/>
            </a:br>
            <a:r>
              <a:rPr lang="ru-RU" sz="1800" dirty="0" smtClean="0"/>
              <a:t>не является самой важной, может быть реализована позже</a:t>
            </a:r>
          </a:p>
          <a:p>
            <a:r>
              <a:rPr lang="ru-RU" dirty="0"/>
              <a:t>Универсальная </a:t>
            </a:r>
            <a:r>
              <a:rPr lang="ru-RU" dirty="0" smtClean="0"/>
              <a:t>подобласть</a:t>
            </a:r>
            <a:br>
              <a:rPr lang="ru-RU" dirty="0" smtClean="0"/>
            </a:br>
            <a:r>
              <a:rPr lang="ru-RU" sz="1800" dirty="0" smtClean="0"/>
              <a:t>может использоваться готовая, сторонняя реализация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289" y="1916832"/>
            <a:ext cx="5781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9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Связывание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Связывание контекстов </a:t>
            </a:r>
            <a:r>
              <a:rPr lang="ru-RU" dirty="0" smtClean="0"/>
              <a:t>– это взаимодействие смыслового ядра с другими ограниченными контекстами, любых ограниченных контекстов между собой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3284984"/>
            <a:ext cx="57150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связывания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3933056"/>
            <a:ext cx="4716015" cy="2086744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Партнерство</a:t>
            </a:r>
          </a:p>
          <a:p>
            <a:pPr marL="0" indent="0">
              <a:buNone/>
            </a:pPr>
            <a:r>
              <a:rPr lang="ru-RU" sz="2000" dirty="0" smtClean="0"/>
              <a:t>Согласованность целей, синхронизация работы групп</a:t>
            </a:r>
            <a:endParaRPr lang="ru-R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26" y="2204864"/>
            <a:ext cx="3419475" cy="1485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82444" y="3933056"/>
            <a:ext cx="4716015" cy="20867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accent3"/>
                </a:solidFill>
              </a:rPr>
              <a:t>Общее ядро (</a:t>
            </a:r>
            <a:r>
              <a:rPr lang="en-US" dirty="0" smtClean="0">
                <a:solidFill>
                  <a:schemeClr val="accent3"/>
                </a:solidFill>
              </a:rPr>
              <a:t>Shared Kernel)</a:t>
            </a:r>
            <a:endParaRPr lang="ru-RU" dirty="0" smtClean="0">
              <a:solidFill>
                <a:schemeClr val="accent3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ru-RU" sz="2000" dirty="0" smtClean="0"/>
              <a:t>Совместное использование общей модели. Только одна группа должна ее поддерживать</a:t>
            </a:r>
            <a:endParaRPr lang="ru-R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61" y="2338214"/>
            <a:ext cx="2219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6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связывания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3933056"/>
            <a:ext cx="4716015" cy="2086744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Партнерство</a:t>
            </a:r>
          </a:p>
          <a:p>
            <a:pPr marL="0" indent="0">
              <a:buNone/>
            </a:pPr>
            <a:r>
              <a:rPr lang="ru-RU" sz="2000" dirty="0" smtClean="0"/>
              <a:t>Согласованность целей, синхронизация работы групп</a:t>
            </a:r>
            <a:endParaRPr lang="ru-R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26" y="2204864"/>
            <a:ext cx="3419475" cy="1485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82444" y="3933056"/>
            <a:ext cx="4716015" cy="20867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accent3"/>
                </a:solidFill>
              </a:rPr>
              <a:t>Общее ядро (</a:t>
            </a:r>
            <a:r>
              <a:rPr lang="en-US" dirty="0" smtClean="0">
                <a:solidFill>
                  <a:schemeClr val="accent3"/>
                </a:solidFill>
              </a:rPr>
              <a:t>Shared Kernel)</a:t>
            </a:r>
            <a:endParaRPr lang="ru-RU" dirty="0" smtClean="0">
              <a:solidFill>
                <a:schemeClr val="accent3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ru-RU" sz="2000" dirty="0" smtClean="0"/>
              <a:t>Совместное использование общей модели. Только одна группа должна ее поддерживать</a:t>
            </a:r>
            <a:endParaRPr lang="ru-RU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61" y="2338214"/>
            <a:ext cx="2219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связывания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3933056"/>
            <a:ext cx="4716015" cy="2086744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Клиент-поставщик</a:t>
            </a:r>
          </a:p>
          <a:p>
            <a:pPr marL="0" indent="0">
              <a:buNone/>
            </a:pPr>
            <a:r>
              <a:rPr lang="ru-RU" sz="2000" dirty="0" smtClean="0"/>
              <a:t>Поставщик – вышестоящий (</a:t>
            </a:r>
            <a:r>
              <a:rPr lang="en-US" sz="2000" dirty="0" smtClean="0"/>
              <a:t>U), </a:t>
            </a:r>
            <a:r>
              <a:rPr lang="ru-RU" sz="2000" dirty="0" smtClean="0"/>
              <a:t>обеспечивает то, в чем нуждается клиент (</a:t>
            </a:r>
            <a:r>
              <a:rPr lang="en-US" sz="2000" dirty="0" smtClean="0"/>
              <a:t>D). </a:t>
            </a:r>
            <a:r>
              <a:rPr lang="ru-RU" sz="2000" dirty="0" smtClean="0"/>
              <a:t>Типично и практично.</a:t>
            </a:r>
            <a:endParaRPr lang="ru-RU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82444" y="3933056"/>
            <a:ext cx="4716015" cy="20867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accent3"/>
                </a:solidFill>
              </a:rPr>
              <a:t>Конформист</a:t>
            </a:r>
          </a:p>
          <a:p>
            <a:pPr marL="0" indent="0">
              <a:buFont typeface="Arial" pitchFamily="34" charset="0"/>
              <a:buNone/>
            </a:pPr>
            <a:r>
              <a:rPr lang="ru-RU" sz="2000" dirty="0" smtClean="0"/>
              <a:t>Если вышестоящая группа не имеет никакого стимула удовлетворять потребности нижестоящей группы. Клиент вынужден подстраиваться под поставщика.</a:t>
            </a:r>
            <a:endParaRPr lang="ru-R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132856"/>
            <a:ext cx="34956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18" y="2137618"/>
            <a:ext cx="35337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связывания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3933056"/>
            <a:ext cx="4716015" cy="2086744"/>
          </a:xfrm>
        </p:spPr>
        <p:txBody>
          <a:bodyPr numCol="1"/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Предохранительный уровень </a:t>
            </a:r>
          </a:p>
          <a:p>
            <a:pPr marL="0" indent="0">
              <a:buNone/>
            </a:pPr>
            <a:r>
              <a:rPr lang="en-US" sz="2000" dirty="0" smtClean="0"/>
              <a:t>Anticorruption Layer </a:t>
            </a:r>
            <a:r>
              <a:rPr lang="ru-RU" sz="2000" dirty="0" smtClean="0"/>
              <a:t>обеспечивает защиту модели своего ограниченного контекста от влияния изменений в связанной модели</a:t>
            </a:r>
            <a:endParaRPr lang="ru-RU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82444" y="3933056"/>
            <a:ext cx="4716015" cy="20867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accent3"/>
                </a:solidFill>
              </a:rPr>
              <a:t>Службы с открытым протоколом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Open Host Service </a:t>
            </a:r>
            <a:r>
              <a:rPr lang="ru-RU" sz="2000" dirty="0" smtClean="0"/>
              <a:t>определяет протокол или интерфейс доступа к ограниченному контексту. </a:t>
            </a:r>
            <a:r>
              <a:rPr lang="en-US" sz="2000" dirty="0" smtClean="0"/>
              <a:t>API </a:t>
            </a:r>
            <a:r>
              <a:rPr lang="ru-RU" sz="2000" dirty="0" smtClean="0"/>
              <a:t>задокументированы и удобны</a:t>
            </a:r>
            <a:endParaRPr lang="ru-R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348880"/>
            <a:ext cx="3676650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348880"/>
            <a:ext cx="35909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1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связывания контекстов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3933056"/>
            <a:ext cx="4716015" cy="2086744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3"/>
                </a:solidFill>
              </a:rPr>
              <a:t>Общедоступный язык</a:t>
            </a:r>
          </a:p>
          <a:p>
            <a:pPr marL="0" indent="0">
              <a:buNone/>
            </a:pPr>
            <a:r>
              <a:rPr lang="ru-RU" sz="2000" dirty="0" smtClean="0"/>
              <a:t>Хорошо документированный язык информационного обмена, допускающий простое употребление и перевод для любого количества ограниченных контекстов.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XML Schema, JSON Schema, Protobuf, …</a:t>
            </a:r>
            <a:endParaRPr lang="ru-RU" dirty="0" smtClean="0">
              <a:solidFill>
                <a:schemeClr val="accent6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82444" y="3933056"/>
            <a:ext cx="4716015" cy="20867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dirty="0" smtClean="0">
                <a:solidFill>
                  <a:schemeClr val="accent3"/>
                </a:solidFill>
              </a:rPr>
              <a:t>Отдельное существование</a:t>
            </a:r>
          </a:p>
          <a:p>
            <a:pPr marL="0" indent="0">
              <a:buFont typeface="Arial" pitchFamily="34" charset="0"/>
              <a:buNone/>
            </a:pPr>
            <a:r>
              <a:rPr lang="ru-RU" sz="2000" dirty="0" smtClean="0"/>
              <a:t>Интеграция с одним или несколькими ограниченными контекстами не приносит выгоды</a:t>
            </a:r>
            <a:endParaRPr lang="ru-RU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937272"/>
            <a:ext cx="3581400" cy="187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1937272"/>
            <a:ext cx="35909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Дизайн - это не то, как предмет выглядит, а то, как он </a:t>
            </a:r>
            <a:r>
              <a:rPr lang="ru-RU" dirty="0" smtClean="0"/>
              <a:t>работает</a:t>
            </a:r>
          </a:p>
          <a:p>
            <a:pPr marL="0" indent="0" algn="r">
              <a:buNone/>
            </a:pPr>
            <a:r>
              <a:rPr lang="en-US" i="1" dirty="0" smtClean="0"/>
              <a:t>– </a:t>
            </a:r>
            <a:r>
              <a:rPr lang="ru-RU" i="1" dirty="0" smtClean="0"/>
              <a:t>Стив Джобс</a:t>
            </a:r>
            <a:endParaRPr lang="ru-RU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12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Вновь Большой ком грязи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4005064"/>
            <a:ext cx="5508103" cy="201473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Взаимодействие с </a:t>
            </a:r>
            <a:r>
              <a:rPr lang="en-US" dirty="0" smtClean="0"/>
              <a:t>legacy </a:t>
            </a:r>
            <a:r>
              <a:rPr lang="ru-RU" dirty="0" smtClean="0"/>
              <a:t>системами</a:t>
            </a:r>
          </a:p>
          <a:p>
            <a:r>
              <a:rPr lang="ru-RU" dirty="0" smtClean="0"/>
              <a:t>Разбиение монолита</a:t>
            </a:r>
          </a:p>
          <a:p>
            <a:r>
              <a:rPr lang="ru-RU" dirty="0" smtClean="0"/>
              <a:t>…</a:t>
            </a:r>
          </a:p>
          <a:p>
            <a:pPr marL="0" indent="0" algn="r">
              <a:buNone/>
            </a:pPr>
            <a:r>
              <a:rPr lang="ru-RU" dirty="0" smtClean="0"/>
              <a:t> –  через Предохранительный Слой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88" y="1821464"/>
            <a:ext cx="5038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Варианты реализации связности контекстов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988840"/>
            <a:ext cx="4010025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40" y="2019223"/>
            <a:ext cx="3848100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44" y="3717032"/>
            <a:ext cx="4333875" cy="300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0926" y="4077072"/>
            <a:ext cx="41837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Асинхронность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потери соединения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Распределенность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At-Least-Once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Идемпотентность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94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Продолжение следует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Есть вопросы?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-oz-silver-bull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417" y="1340768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85900" y="836712"/>
            <a:ext cx="66967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Предметно-ориентированное проектирование</a:t>
            </a:r>
          </a:p>
          <a:p>
            <a:r>
              <a:rPr lang="en-US" sz="2400" b="1" dirty="0" smtClean="0"/>
              <a:t>Domain-Driven Design – </a:t>
            </a:r>
          </a:p>
          <a:p>
            <a:r>
              <a:rPr lang="ru-RU" sz="2400" dirty="0" smtClean="0"/>
              <a:t>это </a:t>
            </a:r>
            <a:r>
              <a:rPr lang="ru-RU" sz="2400" dirty="0"/>
              <a:t>набор принципов и схем, направленных на создание оптимальных систем объектов. </a:t>
            </a:r>
            <a:endParaRPr lang="en-US" sz="2400" dirty="0" smtClean="0"/>
          </a:p>
          <a:p>
            <a:endParaRPr lang="en-US" sz="2400" dirty="0"/>
          </a:p>
          <a:p>
            <a:r>
              <a:rPr lang="ru-RU" sz="2400" dirty="0" smtClean="0"/>
              <a:t>Сводится </a:t>
            </a:r>
            <a:r>
              <a:rPr lang="ru-RU" sz="2400" dirty="0"/>
              <a:t>к созданию программных абстракций, которые называются моделями предметных областей. </a:t>
            </a:r>
            <a:endParaRPr lang="en-US" sz="2400" dirty="0" smtClean="0"/>
          </a:p>
          <a:p>
            <a:endParaRPr lang="en-US" sz="2400" dirty="0"/>
          </a:p>
          <a:p>
            <a:r>
              <a:rPr lang="ru-RU" sz="2400" dirty="0" smtClean="0"/>
              <a:t>В </a:t>
            </a:r>
            <a:r>
              <a:rPr lang="ru-RU" sz="2400" dirty="0"/>
              <a:t>эти модели входит бизнес-логика, устанавливающая связь между реальными условиями области применения продукта и кодом.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46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</a:t>
            </a:r>
            <a:r>
              <a:rPr lang="en-US" dirty="0" smtClean="0"/>
              <a:t>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8316415" cy="462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Моделировать сложную предметную область так, чтобы программная реализация была простой,</a:t>
            </a:r>
          </a:p>
          <a:p>
            <a:pPr marL="239712" lvl="1" indent="0">
              <a:buNone/>
            </a:pPr>
            <a:r>
              <a:rPr lang="ru-RU" dirty="0" smtClean="0"/>
              <a:t>Если приложение будет значительно расти и усложняться</a:t>
            </a:r>
          </a:p>
          <a:p>
            <a:pPr marL="239712" lvl="1" indent="0">
              <a:buNone/>
            </a:pPr>
            <a:r>
              <a:rPr lang="ru-RU" dirty="0" smtClean="0"/>
              <a:t>Если предметная область сложна и/или незнакома</a:t>
            </a:r>
          </a:p>
          <a:p>
            <a:pPr marL="0" indent="0" algn="ctr">
              <a:buNone/>
            </a:pPr>
            <a:r>
              <a:rPr lang="ru-RU" sz="2800" dirty="0" smtClean="0">
                <a:solidFill>
                  <a:srgbClr val="FF0000"/>
                </a:solidFill>
              </a:rPr>
              <a:t>но не</a:t>
            </a:r>
          </a:p>
          <a:p>
            <a:pPr marL="0" indent="0">
              <a:buNone/>
            </a:pPr>
            <a:r>
              <a:rPr lang="ru-RU" sz="2800" dirty="0" smtClean="0">
                <a:solidFill>
                  <a:srgbClr val="FF0000"/>
                </a:solidFill>
              </a:rPr>
              <a:t>Добавить сложности к простой предметной области</a:t>
            </a:r>
          </a:p>
          <a:p>
            <a:pPr marL="239712" lvl="1" indent="0">
              <a:buNone/>
            </a:pPr>
            <a:r>
              <a:rPr lang="ru-RU" dirty="0" smtClean="0">
                <a:solidFill>
                  <a:srgbClr val="FF8181"/>
                </a:solidFill>
              </a:rPr>
              <a:t>Если приложение – набор </a:t>
            </a:r>
            <a:r>
              <a:rPr lang="en-US" dirty="0" smtClean="0">
                <a:solidFill>
                  <a:srgbClr val="FF8181"/>
                </a:solidFill>
              </a:rPr>
              <a:t>CRUD</a:t>
            </a:r>
            <a:r>
              <a:rPr lang="ru-RU" dirty="0" smtClean="0">
                <a:solidFill>
                  <a:srgbClr val="FF8181"/>
                </a:solidFill>
              </a:rPr>
              <a:t>-операций</a:t>
            </a:r>
          </a:p>
          <a:p>
            <a:pPr marL="239712" lvl="1" indent="0">
              <a:buNone/>
            </a:pPr>
            <a:r>
              <a:rPr lang="ru-RU" dirty="0" smtClean="0">
                <a:solidFill>
                  <a:srgbClr val="FF8181"/>
                </a:solidFill>
              </a:rPr>
              <a:t>Если меньше 30 вариантов использования</a:t>
            </a:r>
          </a:p>
          <a:p>
            <a:pPr marL="239712" lvl="1" indent="0">
              <a:buNone/>
            </a:pPr>
            <a:r>
              <a:rPr lang="ru-RU" b="1" dirty="0" smtClean="0">
                <a:solidFill>
                  <a:srgbClr val="FF8181"/>
                </a:solidFill>
              </a:rPr>
              <a:t>В этом случае </a:t>
            </a:r>
            <a:r>
              <a:rPr lang="en-US" b="1" dirty="0" smtClean="0">
                <a:solidFill>
                  <a:srgbClr val="FF8181"/>
                </a:solidFill>
              </a:rPr>
              <a:t>DDD </a:t>
            </a:r>
            <a:r>
              <a:rPr lang="ru-RU" b="1" dirty="0" smtClean="0">
                <a:solidFill>
                  <a:srgbClr val="FF8181"/>
                </a:solidFill>
              </a:rPr>
              <a:t>не нужен, вреден – подумайте о фреймворке</a:t>
            </a:r>
            <a:endParaRPr lang="ru-RU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Проблемы, которых можно избежать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7884367" cy="4548337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С т.з. бизнеса – разработка ПО является статьей расходов, а не источником прибыли</a:t>
            </a:r>
          </a:p>
          <a:p>
            <a:r>
              <a:rPr lang="ru-RU" dirty="0" smtClean="0"/>
              <a:t>Разработчики слишком много внимания уделяют новым технологиям, но не хорошему дизайну</a:t>
            </a:r>
          </a:p>
          <a:p>
            <a:r>
              <a:rPr lang="ru-RU" dirty="0" smtClean="0"/>
              <a:t>Слишком высокий приоритет БД</a:t>
            </a:r>
          </a:p>
          <a:p>
            <a:r>
              <a:rPr lang="ru-RU" dirty="0" smtClean="0"/>
              <a:t>Наименования объектов и операций в ПО не совпадает с бизнес-целями и запросами (плохое сотрудничество с экспертами)</a:t>
            </a:r>
          </a:p>
          <a:p>
            <a:r>
              <a:rPr lang="ru-RU" dirty="0" smtClean="0"/>
              <a:t>Вместо дизайна – перетасовывание задач на доске (в бэклоге)</a:t>
            </a:r>
          </a:p>
          <a:p>
            <a:r>
              <a:rPr lang="ru-RU" dirty="0" smtClean="0"/>
              <a:t>Бизнес-логика смешивается с </a:t>
            </a:r>
            <a:r>
              <a:rPr lang="en-US" dirty="0" smtClean="0"/>
              <a:t>UI </a:t>
            </a:r>
            <a:r>
              <a:rPr lang="ru-RU" dirty="0" smtClean="0"/>
              <a:t>и СХД</a:t>
            </a:r>
          </a:p>
          <a:p>
            <a:r>
              <a:rPr lang="ru-RU" dirty="0" smtClean="0"/>
              <a:t>Неверные абстракции, сильно связанные службы, блокировки БД, ……</a:t>
            </a:r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4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Побочный эффект </a:t>
            </a:r>
            <a:r>
              <a:rPr lang="en-US" dirty="0" smtClean="0"/>
              <a:t>DDD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700259"/>
              </p:ext>
            </p:extLst>
          </p:nvPr>
        </p:nvGraphicFramePr>
        <p:xfrm>
          <a:off x="1522413" y="1905000"/>
          <a:ext cx="1011661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24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 чем стоит </a:t>
            </a:r>
            <a:r>
              <a:rPr lang="en-US" dirty="0" smtClean="0"/>
              <a:t>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5555381" cy="4764361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Стратегическое проектирование</a:t>
            </a:r>
          </a:p>
          <a:p>
            <a:pPr marL="231775" lvl="1" indent="0">
              <a:buNone/>
            </a:pPr>
            <a:r>
              <a:rPr lang="ru-RU" dirty="0" smtClean="0"/>
              <a:t>моделирование предметной области, с разбиением на подобласти, с точки зрения бизнеса, но не технических аспектов, позволяет поднять уровень знаний (в предметной области) разработчиков  и значительно упростить последующую реализацию</a:t>
            </a:r>
          </a:p>
          <a:p>
            <a:r>
              <a:rPr lang="ru-RU" sz="2800" dirty="0" smtClean="0"/>
              <a:t>Тактическое проектирование</a:t>
            </a:r>
          </a:p>
          <a:p>
            <a:pPr marL="231775" lvl="1" indent="0">
              <a:buNone/>
            </a:pPr>
            <a:r>
              <a:rPr lang="ru-RU" dirty="0" smtClean="0"/>
              <a:t>применение паттернов и инструментальных средств для моделирования конкретных объектов и их взаимосвязей в рамках подобластей предметной области</a:t>
            </a:r>
            <a:endParaRPr lang="en-US" dirty="0"/>
          </a:p>
        </p:txBody>
      </p:sp>
      <p:pic>
        <p:nvPicPr>
          <p:cNvPr id="1026" name="Picture 2" descr="Картинки по запросу &quot;земля на слонах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667" y="1268760"/>
            <a:ext cx="5086158" cy="42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74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Концепции стратегического проектирования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Эксперты предметной области </a:t>
            </a:r>
            <a:r>
              <a:rPr lang="en-US" dirty="0" smtClean="0"/>
              <a:t>(Domain Experts)</a:t>
            </a:r>
          </a:p>
          <a:p>
            <a:r>
              <a:rPr lang="ru-RU" dirty="0" smtClean="0"/>
              <a:t>Модель предметной области </a:t>
            </a:r>
            <a:r>
              <a:rPr lang="en-US" dirty="0" smtClean="0"/>
              <a:t>(Domain Model)</a:t>
            </a:r>
            <a:endParaRPr lang="ru-RU" dirty="0" smtClean="0"/>
          </a:p>
          <a:p>
            <a:r>
              <a:rPr lang="ru-RU" dirty="0" smtClean="0"/>
              <a:t>Подобласти</a:t>
            </a:r>
            <a:r>
              <a:rPr lang="en-US" dirty="0" smtClean="0"/>
              <a:t> (Subdomains)</a:t>
            </a:r>
            <a:endParaRPr lang="ru-RU" dirty="0" smtClean="0"/>
          </a:p>
          <a:p>
            <a:r>
              <a:rPr lang="ru-RU" dirty="0" smtClean="0"/>
              <a:t>Единый язык</a:t>
            </a:r>
            <a:r>
              <a:rPr lang="en-US" dirty="0" smtClean="0"/>
              <a:t> (Ubiqitous Language)</a:t>
            </a:r>
            <a:endParaRPr lang="ru-RU" dirty="0" smtClean="0"/>
          </a:p>
          <a:p>
            <a:r>
              <a:rPr lang="ru-RU" dirty="0" smtClean="0"/>
              <a:t>Ограниченный контекст</a:t>
            </a:r>
            <a:r>
              <a:rPr lang="en-US" dirty="0" smtClean="0"/>
              <a:t> (Bounded Context)</a:t>
            </a:r>
            <a:endParaRPr lang="ru-RU" dirty="0" smtClean="0"/>
          </a:p>
          <a:p>
            <a:r>
              <a:rPr lang="ru-RU" dirty="0" smtClean="0"/>
              <a:t>Смысловое ядро (</a:t>
            </a:r>
            <a:r>
              <a:rPr lang="en-US" dirty="0" smtClean="0"/>
              <a:t>Domain Core)</a:t>
            </a:r>
          </a:p>
          <a:p>
            <a:r>
              <a:rPr lang="ru-RU" dirty="0" smtClean="0"/>
              <a:t>Связывание контекстов </a:t>
            </a:r>
            <a:r>
              <a:rPr lang="en-US" dirty="0" smtClean="0"/>
              <a:t>(Context Mapping)</a:t>
            </a:r>
          </a:p>
          <a:p>
            <a:r>
              <a:rPr lang="ru-RU" dirty="0" smtClean="0"/>
              <a:t>Карты контекстов </a:t>
            </a:r>
            <a:r>
              <a:rPr lang="en-US" dirty="0" smtClean="0"/>
              <a:t>(Context Maps)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8398668" y="1484784"/>
            <a:ext cx="864096" cy="4608512"/>
          </a:xfrm>
          <a:prstGeom prst="downArrow">
            <a:avLst/>
          </a:pr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57334" y="168194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6"/>
                </a:solidFill>
              </a:rPr>
              <a:t>Бизнес-логика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74251" y="5229200"/>
            <a:ext cx="135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3"/>
                </a:solidFill>
              </a:rPr>
              <a:t>Технологии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8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Событийный штурм (</a:t>
            </a:r>
            <a:r>
              <a:rPr lang="en-US" dirty="0" smtClean="0"/>
              <a:t>Event Storming)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4999"/>
            <a:ext cx="5148062" cy="4114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/>
              <a:t>Метод получения и трансфера знаний о предметной области</a:t>
            </a:r>
          </a:p>
          <a:p>
            <a:pPr marL="0" indent="0">
              <a:buNone/>
            </a:pPr>
            <a:r>
              <a:rPr lang="ru-RU" sz="2800" dirty="0" smtClean="0"/>
              <a:t>Эксперты предметной области совместно с разработчиками</a:t>
            </a:r>
          </a:p>
          <a:p>
            <a:pPr lvl="1"/>
            <a:r>
              <a:rPr lang="ru-RU" sz="2400" dirty="0" smtClean="0"/>
              <a:t>Концептуальное моделирование</a:t>
            </a:r>
          </a:p>
          <a:p>
            <a:pPr lvl="1"/>
            <a:r>
              <a:rPr lang="ru-RU" sz="2400" dirty="0" smtClean="0"/>
              <a:t>Проектное моделирование </a:t>
            </a:r>
          </a:p>
          <a:p>
            <a:pPr marL="0" indent="-7937">
              <a:buNone/>
            </a:pPr>
            <a:r>
              <a:rPr lang="ru-RU" sz="2800" dirty="0" smtClean="0"/>
              <a:t>Результат: подобласти, единый язык, модель предметной области</a:t>
            </a:r>
            <a:endParaRPr lang="en-US" sz="2800" dirty="0"/>
          </a:p>
        </p:txBody>
      </p:sp>
      <p:pic>
        <p:nvPicPr>
          <p:cNvPr id="2050" name="Picture 2" descr="Картинки по запросу &quot;event storm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20735"/>
          <a:stretch/>
        </p:blipFill>
        <p:spPr bwMode="auto">
          <a:xfrm>
            <a:off x="6788224" y="1904999"/>
            <a:ext cx="5400601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741</Words>
  <Application>Microsoft Office PowerPoint</Application>
  <PresentationFormat>Custom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Corbel</vt:lpstr>
      <vt:lpstr>Синий цифровой тоннель (16 x 9)</vt:lpstr>
      <vt:lpstr>07 DDD. Стратегическое проектирование</vt:lpstr>
      <vt:lpstr>PowerPoint Presentation</vt:lpstr>
      <vt:lpstr>PowerPoint Presentation</vt:lpstr>
      <vt:lpstr>Цель DDD</vt:lpstr>
      <vt:lpstr>Проблемы, которых можно избежать</vt:lpstr>
      <vt:lpstr>Побочный эффект DDD</vt:lpstr>
      <vt:lpstr>На чем стоит DDD</vt:lpstr>
      <vt:lpstr>Концепции стратегического проектирования</vt:lpstr>
      <vt:lpstr>Событийный штурм (Event Storming)</vt:lpstr>
      <vt:lpstr>Единый язык и ограниченные контексты</vt:lpstr>
      <vt:lpstr>Большой ком грязи</vt:lpstr>
      <vt:lpstr>Смысловое ядро</vt:lpstr>
      <vt:lpstr>Подобласти</vt:lpstr>
      <vt:lpstr>Связывание контекстов</vt:lpstr>
      <vt:lpstr>Способы связывания контекстов</vt:lpstr>
      <vt:lpstr>Способы связывания контекстов</vt:lpstr>
      <vt:lpstr>Способы связывания контекстов</vt:lpstr>
      <vt:lpstr>Способы связывания контекстов</vt:lpstr>
      <vt:lpstr>Способы связывания контекстов</vt:lpstr>
      <vt:lpstr>Вновь Большой ком грязи</vt:lpstr>
      <vt:lpstr>Варианты реализации связности контекстов</vt:lpstr>
      <vt:lpstr>Продолжение следует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2019-02-04T19:27:23Z</dcterms:created>
  <dcterms:modified xsi:type="dcterms:W3CDTF">2020-02-18T09:19:12Z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